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3" r:id="rId7"/>
    <p:sldId id="261" r:id="rId8"/>
    <p:sldId id="264" r:id="rId9"/>
    <p:sldId id="265" r:id="rId10"/>
    <p:sldId id="266" r:id="rId11"/>
    <p:sldId id="262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9752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2475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2017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17/07/2022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9804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716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431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17/07/2022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7207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17/07/2022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311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17/07/2022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500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17/07/2022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1786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17/07/2022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769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17/07/2022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594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17/07/2022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BCE69C-0E9C-5945-8C5B-51CD63616B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7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sp>
        <p:nvSpPr>
          <p:cNvPr id="12" name="Google Shape;42;p1"/>
          <p:cNvSpPr txBox="1">
            <a:spLocks noGrp="1"/>
          </p:cNvSpPr>
          <p:nvPr/>
        </p:nvSpPr>
        <p:spPr>
          <a:xfrm>
            <a:off x="1409037" y="1571349"/>
            <a:ext cx="9373925" cy="385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5400"/>
            </a:pPr>
            <a:r>
              <a:rPr lang="es-MX" sz="5400" dirty="0">
                <a:solidFill>
                  <a:schemeClr val="lt1"/>
                </a:solidFill>
              </a:rPr>
              <a:t>Introducción a Python con énfasis en el manejo de datos y el uso de Inteligencia artificial</a:t>
            </a:r>
            <a:endParaRPr lang="es-MX" sz="5400" dirty="0"/>
          </a:p>
        </p:txBody>
      </p:sp>
    </p:spTree>
    <p:extLst>
      <p:ext uri="{BB962C8B-B14F-4D97-AF65-F5344CB8AC3E}">
        <p14:creationId xmlns:p14="http://schemas.microsoft.com/office/powerpoint/2010/main" val="2970024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" y="0"/>
            <a:ext cx="12192000" cy="6858000"/>
          </a:xfrm>
          <a:prstGeom prst="rect">
            <a:avLst/>
          </a:prstGeom>
        </p:spPr>
      </p:pic>
      <p:sp>
        <p:nvSpPr>
          <p:cNvPr id="5" name="Google Shape;54;p3"/>
          <p:cNvSpPr txBox="1">
            <a:spLocks noGrp="1"/>
          </p:cNvSpPr>
          <p:nvPr/>
        </p:nvSpPr>
        <p:spPr>
          <a:xfrm>
            <a:off x="976544" y="1242873"/>
            <a:ext cx="10404629" cy="506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MX" sz="3000" b="1" dirty="0"/>
              <a:t>Principios de diseño</a:t>
            </a:r>
            <a:endParaRPr lang="es-MX" sz="2600" b="1" dirty="0"/>
          </a:p>
          <a:p>
            <a:pPr algn="just"/>
            <a:r>
              <a:rPr lang="es-MX" b="1" dirty="0"/>
              <a:t>Estimadores</a:t>
            </a:r>
            <a:r>
              <a:rPr lang="es-MX" dirty="0"/>
              <a:t>: Cualquier objeto que pueda estimar algunos parámetros basados en un conjunto de datos se llama </a:t>
            </a:r>
            <a:r>
              <a:rPr lang="es-MX" i="1" dirty="0"/>
              <a:t>*estimador*</a:t>
            </a:r>
            <a:r>
              <a:rPr lang="es-MX" dirty="0"/>
              <a:t>. La estimación en sí misma se realiza mediante el método `</a:t>
            </a:r>
            <a:r>
              <a:rPr lang="es-MX" b="1" dirty="0" err="1"/>
              <a:t>fit</a:t>
            </a:r>
            <a:r>
              <a:rPr lang="es-MX" b="1" dirty="0"/>
              <a:t>()`, </a:t>
            </a:r>
            <a:r>
              <a:rPr lang="es-MX" dirty="0"/>
              <a:t>y solo toma un conjunto de datos como parámetro (o dos para algoritmos de aprendizaje supervisados; el segundo conjunto de datos contiene las etiquetas). Cualquier otro parámetro necesario para guiar el proceso de estimación se considera un </a:t>
            </a:r>
            <a:r>
              <a:rPr lang="es-MX" dirty="0" err="1"/>
              <a:t>hiperparámetro</a:t>
            </a:r>
            <a:endParaRPr lang="es-MX" dirty="0"/>
          </a:p>
          <a:p>
            <a:pPr algn="just"/>
            <a:r>
              <a:rPr lang="es-MX" b="1" dirty="0"/>
              <a:t>Parámetros del modelo</a:t>
            </a:r>
            <a:r>
              <a:rPr lang="es-MX" dirty="0"/>
              <a:t>: Son aquellos que pertenecen al modelo utilizado para realizar el procedimiento de ajuste</a:t>
            </a:r>
          </a:p>
          <a:p>
            <a:pPr algn="just"/>
            <a:r>
              <a:rPr lang="es-MX" b="1" dirty="0" err="1"/>
              <a:t>Hiperparámetros</a:t>
            </a:r>
            <a:r>
              <a:rPr lang="es-MX" dirty="0"/>
              <a:t>: Es un parámetro de un algoritmo de aprendizaje (no del modelo). Como tal, no se ve afectado por el algoritmo de aprendizaje en sí; debe establecerse antes al entrenamiento y permanece constante durante el entrenamiento.</a:t>
            </a:r>
          </a:p>
          <a:p>
            <a:pPr algn="just"/>
            <a:r>
              <a:rPr lang="es-MX" b="1" dirty="0"/>
              <a:t>Métrica</a:t>
            </a:r>
            <a:r>
              <a:rPr lang="es-MX" dirty="0"/>
              <a:t>: Medida cuantitativa usada para evaluar el rendimiento del algoritmo.</a:t>
            </a:r>
          </a:p>
          <a:p>
            <a:pPr marL="0" indent="0" algn="just">
              <a:spcBef>
                <a:spcPts val="0"/>
              </a:spcBef>
              <a:buSzPts val="1800"/>
            </a:pPr>
            <a:endParaRPr lang="es-CO" dirty="0"/>
          </a:p>
          <a:p>
            <a:pPr marL="0" lvl="0" indent="0" algn="just">
              <a:spcBef>
                <a:spcPts val="0"/>
              </a:spcBef>
              <a:buSzPts val="18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739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1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42;p1"/>
          <p:cNvSpPr txBox="1">
            <a:spLocks noGrp="1"/>
          </p:cNvSpPr>
          <p:nvPr/>
        </p:nvSpPr>
        <p:spPr>
          <a:xfrm>
            <a:off x="1409037" y="2585527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Machine </a:t>
            </a:r>
            <a:r>
              <a:rPr lang="es-CO" sz="5400" dirty="0" err="1">
                <a:solidFill>
                  <a:schemeClr val="lt1"/>
                </a:solidFill>
              </a:rPr>
              <a:t>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" y="0"/>
            <a:ext cx="12192000" cy="6858000"/>
          </a:xfrm>
          <a:prstGeom prst="rect">
            <a:avLst/>
          </a:prstGeom>
        </p:spPr>
      </p:pic>
      <p:sp>
        <p:nvSpPr>
          <p:cNvPr id="5" name="Google Shape;54;p3"/>
          <p:cNvSpPr txBox="1">
            <a:spLocks noGrp="1"/>
          </p:cNvSpPr>
          <p:nvPr/>
        </p:nvSpPr>
        <p:spPr>
          <a:xfrm>
            <a:off x="976544" y="1242874"/>
            <a:ext cx="10404629" cy="4882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/>
            <a:r>
              <a:rPr lang="es-MX" dirty="0"/>
              <a:t>El Machine </a:t>
            </a:r>
            <a:r>
              <a:rPr lang="es-MX" dirty="0" err="1"/>
              <a:t>Learning</a:t>
            </a:r>
            <a:r>
              <a:rPr lang="es-MX" dirty="0"/>
              <a:t> es una rama de la Inteligencia Artificial que, a través de algoritmos, dota a las "máquinas" la capacidad de identificar patrones en datos (o la capacidad de "aprender") y </a:t>
            </a:r>
            <a:r>
              <a:rPr lang="es-MX" dirty="0" err="1"/>
              <a:t>erealizar</a:t>
            </a:r>
            <a:r>
              <a:rPr lang="es-MX" dirty="0"/>
              <a:t> predicciones. Este aprendizaje permite a las máquinas realizar tareas específicas como clasificación, </a:t>
            </a:r>
            <a:r>
              <a:rPr lang="es-MX" dirty="0" err="1"/>
              <a:t>forecasting</a:t>
            </a:r>
            <a:r>
              <a:rPr lang="es-MX" dirty="0"/>
              <a:t>, sistemas de recomendación y entre otros.</a:t>
            </a:r>
          </a:p>
          <a:p>
            <a:pPr algn="just"/>
            <a:br>
              <a:rPr lang="es-MX" dirty="0"/>
            </a:br>
            <a:r>
              <a:rPr lang="es-MX" dirty="0"/>
              <a:t>Podemos utilizar el ML para:</a:t>
            </a:r>
          </a:p>
          <a:p>
            <a:pPr marL="571500" indent="-342900" algn="just">
              <a:buFont typeface="Arial" panose="020B0604020202020204" pitchFamily="34" charset="0"/>
              <a:buChar char="•"/>
            </a:pPr>
            <a:r>
              <a:rPr lang="es-MX" dirty="0"/>
              <a:t>Problemas para los cuales las soluciones existentes requieren una gran cantidad de trabajo.</a:t>
            </a:r>
          </a:p>
          <a:p>
            <a:pPr marL="571500" indent="-342900" algn="just">
              <a:buFont typeface="Arial" panose="020B0604020202020204" pitchFamily="34" charset="0"/>
              <a:buChar char="•"/>
            </a:pPr>
            <a:r>
              <a:rPr lang="es-MX" dirty="0"/>
              <a:t>Problemas complejos para los que no existe una solución con los métodos tradicionales.</a:t>
            </a:r>
          </a:p>
          <a:p>
            <a:pPr marL="571500" indent="-342900" algn="just">
              <a:buFont typeface="Arial" panose="020B0604020202020204" pitchFamily="34" charset="0"/>
              <a:buChar char="•"/>
            </a:pPr>
            <a:r>
              <a:rPr lang="es-MX" dirty="0"/>
              <a:t>Entornos fluctuantes.</a:t>
            </a:r>
          </a:p>
          <a:p>
            <a:pPr marL="571500" indent="-342900" algn="just">
              <a:buFont typeface="Arial" panose="020B0604020202020204" pitchFamily="34" charset="0"/>
              <a:buChar char="•"/>
            </a:pPr>
            <a:r>
              <a:rPr lang="es-MX" dirty="0"/>
              <a:t>Obtener información sobre problemas complejos y grandes cantidades de datos.</a:t>
            </a:r>
          </a:p>
          <a:p>
            <a:pPr marL="571500" indent="-342900" algn="just">
              <a:buFont typeface="Arial" panose="020B0604020202020204" pitchFamily="34" charset="0"/>
              <a:buChar char="•"/>
            </a:pPr>
            <a:r>
              <a:rPr lang="es-MX" dirty="0"/>
              <a:t>Python y R son lenguajes de programación mas populares para el análisis de datos, machine </a:t>
            </a:r>
            <a:r>
              <a:rPr lang="es-MX" dirty="0" err="1"/>
              <a:t>leraning</a:t>
            </a:r>
            <a:r>
              <a:rPr lang="es-MX" dirty="0"/>
              <a:t>, IA, y </a:t>
            </a:r>
            <a:r>
              <a:rPr lang="es-MX" dirty="0" err="1"/>
              <a:t>deep</a:t>
            </a:r>
            <a:r>
              <a:rPr lang="es-MX" dirty="0"/>
              <a:t> </a:t>
            </a:r>
            <a:r>
              <a:rPr lang="es-MX" dirty="0" err="1"/>
              <a:t>learning</a:t>
            </a:r>
            <a:endParaRPr lang="es-MX" dirty="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933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83C5A0E-6C07-4105-9DC4-507D0A86E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45" y="778922"/>
            <a:ext cx="108394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5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53;p3"/>
          <p:cNvSpPr txBox="1">
            <a:spLocks noGrp="1"/>
          </p:cNvSpPr>
          <p:nvPr/>
        </p:nvSpPr>
        <p:spPr>
          <a:xfrm>
            <a:off x="1524000" y="1579359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s-MX" dirty="0">
                <a:solidFill>
                  <a:schemeClr val="bg1"/>
                </a:solidFill>
              </a:rPr>
              <a:t>T</a:t>
            </a:r>
            <a:r>
              <a:rPr lang="es-CO" dirty="0" err="1">
                <a:solidFill>
                  <a:schemeClr val="bg1"/>
                </a:solidFill>
              </a:rPr>
              <a:t>ipos</a:t>
            </a:r>
            <a:r>
              <a:rPr lang="es-CO" dirty="0">
                <a:solidFill>
                  <a:schemeClr val="bg1"/>
                </a:solidFill>
              </a:rPr>
              <a:t> de Algoritmos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Google Shape;54;p3"/>
          <p:cNvSpPr txBox="1">
            <a:spLocks noGrp="1"/>
          </p:cNvSpPr>
          <p:nvPr/>
        </p:nvSpPr>
        <p:spPr>
          <a:xfrm>
            <a:off x="1524000" y="291379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just">
              <a:spcBef>
                <a:spcPts val="0"/>
              </a:spcBef>
              <a:buSzPts val="1800"/>
            </a:pPr>
            <a:r>
              <a:rPr lang="es-MX" dirty="0">
                <a:solidFill>
                  <a:schemeClr val="bg1"/>
                </a:solidFill>
              </a:rPr>
              <a:t>Los sistemas de machine </a:t>
            </a:r>
            <a:r>
              <a:rPr lang="es-MX" dirty="0" err="1">
                <a:solidFill>
                  <a:schemeClr val="bg1"/>
                </a:solidFill>
              </a:rPr>
              <a:t>learning</a:t>
            </a:r>
            <a:r>
              <a:rPr lang="es-MX" dirty="0">
                <a:solidFill>
                  <a:schemeClr val="bg1"/>
                </a:solidFill>
              </a:rPr>
              <a:t> los clasificaremos de acuerdo a la relación que se establezca entre los datos de entrada y salida, además de la naturaleza continua o discreta de los datos. A continuación, podemos ver algunos de ellos: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844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;p3"/>
          <p:cNvSpPr txBox="1">
            <a:spLocks noGrp="1"/>
          </p:cNvSpPr>
          <p:nvPr/>
        </p:nvSpPr>
        <p:spPr>
          <a:xfrm>
            <a:off x="3240350" y="1686757"/>
            <a:ext cx="10404629" cy="4882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6E9233-B6B9-4BA4-8A19-5B0ABAECB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01" y="430566"/>
            <a:ext cx="8582195" cy="61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0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Google Shape;53;p3"/>
          <p:cNvSpPr txBox="1">
            <a:spLocks noGrp="1"/>
          </p:cNvSpPr>
          <p:nvPr/>
        </p:nvSpPr>
        <p:spPr>
          <a:xfrm>
            <a:off x="1524000" y="664959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s-MX" dirty="0">
                <a:solidFill>
                  <a:schemeClr val="bg1"/>
                </a:solidFill>
              </a:rPr>
              <a:t>A</a:t>
            </a:r>
            <a:r>
              <a:rPr lang="es-CO" dirty="0">
                <a:solidFill>
                  <a:schemeClr val="bg1"/>
                </a:solidFill>
              </a:rPr>
              <a:t>aprendizaje Supervisado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032" name="Picture 8" descr="https://www.diegocalvo.es/wp-content/uploads/2020/02/supervised-learning.png">
            <a:extLst>
              <a:ext uri="{FF2B5EF4-FFF2-40B4-BE49-F238E27FC236}">
                <a16:creationId xmlns:a16="http://schemas.microsoft.com/office/drawing/2014/main" id="{375690E0-D277-47A9-9CC8-3F099DC68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466" y="2024714"/>
            <a:ext cx="8123068" cy="442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16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" y="0"/>
            <a:ext cx="12192000" cy="6858000"/>
          </a:xfrm>
          <a:prstGeom prst="rect">
            <a:avLst/>
          </a:prstGeom>
        </p:spPr>
      </p:pic>
      <p:sp>
        <p:nvSpPr>
          <p:cNvPr id="5" name="Google Shape;54;p3"/>
          <p:cNvSpPr txBox="1">
            <a:spLocks noGrp="1"/>
          </p:cNvSpPr>
          <p:nvPr/>
        </p:nvSpPr>
        <p:spPr>
          <a:xfrm>
            <a:off x="976544" y="1242873"/>
            <a:ext cx="10404629" cy="502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just">
              <a:spcBef>
                <a:spcPts val="0"/>
              </a:spcBef>
              <a:buSzPts val="1800"/>
            </a:pPr>
            <a:r>
              <a:rPr lang="es-MX" dirty="0"/>
              <a:t>El aprendizaje supervisado resuelve problemas conocidos y utiliza un conjunto de datos etiquetados para entrenar un algoritmo para realizar tareas específicas. </a:t>
            </a:r>
          </a:p>
          <a:p>
            <a:pPr marL="0" lvl="0" indent="0" algn="just">
              <a:spcBef>
                <a:spcPts val="0"/>
              </a:spcBef>
              <a:buSzPts val="1800"/>
            </a:pPr>
            <a:r>
              <a:rPr lang="es-MX" dirty="0"/>
              <a:t>Utiliza modelos para predecir resultados conocidos como:"¿Cuál es el color de la imagen?“, "¿Cuántas personas hay en la imagen?“, "¿Cuáles son los factores determinantes para el fraude o los defectos del producto?" </a:t>
            </a:r>
            <a:r>
              <a:rPr lang="es-MX" dirty="0" err="1"/>
              <a:t>etc</a:t>
            </a:r>
            <a:endParaRPr lang="es-MX" dirty="0"/>
          </a:p>
          <a:p>
            <a:pPr marL="0" lvl="0" indent="0" algn="just">
              <a:spcBef>
                <a:spcPts val="0"/>
              </a:spcBef>
              <a:buSzPts val="1800"/>
            </a:pPr>
            <a:endParaRPr lang="es-MX" dirty="0"/>
          </a:p>
          <a:p>
            <a:pPr marL="0" lvl="0" indent="0" algn="just">
              <a:spcBef>
                <a:spcPts val="0"/>
              </a:spcBef>
              <a:buSzPts val="1800"/>
            </a:pPr>
            <a:r>
              <a:rPr lang="es-MX" dirty="0"/>
              <a:t>Los conjuntos de datos son características propias del elemento o evento que después describen un efecto, o un objeto, a estas ultimas se les llaman etiquetas y vendrían a ser la “predicción o respuesta” que debe alcanzar el algoritmo solo con la información de base. </a:t>
            </a:r>
          </a:p>
          <a:p>
            <a:pPr marL="0" lvl="0" indent="0" algn="just">
              <a:spcBef>
                <a:spcPts val="0"/>
              </a:spcBef>
              <a:buSzPts val="1800"/>
            </a:pPr>
            <a:endParaRPr lang="es-MX" dirty="0"/>
          </a:p>
          <a:p>
            <a:pPr marL="342900" indent="-342900" algn="just"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s-CO" dirty="0"/>
              <a:t>Simple linear </a:t>
            </a:r>
            <a:r>
              <a:rPr lang="es-CO" dirty="0" err="1"/>
              <a:t>regression</a:t>
            </a:r>
            <a:endParaRPr lang="es-CO" dirty="0"/>
          </a:p>
          <a:p>
            <a:pPr marL="342900" indent="-342900" algn="just"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s-CO" dirty="0" err="1"/>
              <a:t>Logistic</a:t>
            </a:r>
            <a:r>
              <a:rPr lang="es-CO" dirty="0"/>
              <a:t> </a:t>
            </a:r>
            <a:r>
              <a:rPr lang="es-CO" dirty="0" err="1"/>
              <a:t>regression</a:t>
            </a:r>
            <a:endParaRPr lang="es-CO" dirty="0"/>
          </a:p>
          <a:p>
            <a:pPr marL="342900" indent="-342900" algn="just"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s-CO" dirty="0" err="1"/>
              <a:t>Decision</a:t>
            </a:r>
            <a:r>
              <a:rPr lang="es-CO" dirty="0"/>
              <a:t> </a:t>
            </a:r>
            <a:r>
              <a:rPr lang="es-CO" dirty="0" err="1"/>
              <a:t>Tree</a:t>
            </a:r>
            <a:endParaRPr lang="es-CO" dirty="0"/>
          </a:p>
          <a:p>
            <a:pPr marL="342900" indent="-342900" algn="just"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s-CO" dirty="0" err="1"/>
              <a:t>Random</a:t>
            </a:r>
            <a:r>
              <a:rPr lang="es-CO" dirty="0"/>
              <a:t> Forest</a:t>
            </a:r>
          </a:p>
          <a:p>
            <a:pPr marL="342900" indent="-342900" algn="just"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s-CO" dirty="0"/>
              <a:t>SVM (</a:t>
            </a:r>
            <a:r>
              <a:rPr lang="es-CO" dirty="0" err="1"/>
              <a:t>support</a:t>
            </a:r>
            <a:r>
              <a:rPr lang="es-CO" dirty="0"/>
              <a:t> vector machine)</a:t>
            </a:r>
          </a:p>
          <a:p>
            <a:pPr marL="342900" indent="-342900" algn="just"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s-CO" dirty="0"/>
              <a:t>K-NN (K-</a:t>
            </a:r>
            <a:r>
              <a:rPr lang="es-CO" dirty="0" err="1"/>
              <a:t>Nearest</a:t>
            </a:r>
            <a:r>
              <a:rPr lang="es-CO" dirty="0"/>
              <a:t> </a:t>
            </a:r>
            <a:r>
              <a:rPr lang="es-CO" dirty="0" err="1"/>
              <a:t>Neighbor</a:t>
            </a:r>
            <a:r>
              <a:rPr lang="es-CO" dirty="0"/>
              <a:t>)</a:t>
            </a:r>
          </a:p>
          <a:p>
            <a:pPr marL="0" indent="0" algn="just">
              <a:spcBef>
                <a:spcPts val="0"/>
              </a:spcBef>
              <a:buSzPts val="1800"/>
            </a:pPr>
            <a:endParaRPr lang="es-CO" dirty="0"/>
          </a:p>
          <a:p>
            <a:pPr marL="0" indent="0" algn="just">
              <a:spcBef>
                <a:spcPts val="0"/>
              </a:spcBef>
              <a:buSzPts val="1800"/>
            </a:pPr>
            <a:endParaRPr lang="es-CO" dirty="0"/>
          </a:p>
          <a:p>
            <a:pPr marL="0" indent="0" algn="just">
              <a:spcBef>
                <a:spcPts val="0"/>
              </a:spcBef>
              <a:buSzPts val="1800"/>
            </a:pPr>
            <a:endParaRPr lang="es-CO" dirty="0"/>
          </a:p>
          <a:p>
            <a:pPr marL="0" lvl="0" indent="0" algn="just">
              <a:spcBef>
                <a:spcPts val="0"/>
              </a:spcBef>
              <a:buSzPts val="18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784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53;p3"/>
          <p:cNvSpPr txBox="1">
            <a:spLocks noGrp="1"/>
          </p:cNvSpPr>
          <p:nvPr/>
        </p:nvSpPr>
        <p:spPr>
          <a:xfrm>
            <a:off x="1524000" y="833003"/>
            <a:ext cx="9144000" cy="9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s-MX" dirty="0" err="1">
                <a:solidFill>
                  <a:schemeClr val="bg1"/>
                </a:solidFill>
              </a:rPr>
              <a:t>Sklearn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Google Shape;54;p3"/>
          <p:cNvSpPr txBox="1">
            <a:spLocks noGrp="1"/>
          </p:cNvSpPr>
          <p:nvPr/>
        </p:nvSpPr>
        <p:spPr>
          <a:xfrm>
            <a:off x="1524000" y="1785910"/>
            <a:ext cx="9144000" cy="3941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just">
              <a:spcBef>
                <a:spcPts val="0"/>
              </a:spcBef>
              <a:buSzPts val="1800"/>
            </a:pPr>
            <a:r>
              <a:rPr lang="es-MX" dirty="0" err="1">
                <a:solidFill>
                  <a:schemeClr val="bg1"/>
                </a:solidFill>
              </a:rPr>
              <a:t>Scikit-learn</a:t>
            </a:r>
            <a:r>
              <a:rPr lang="es-MX" dirty="0">
                <a:solidFill>
                  <a:schemeClr val="bg1"/>
                </a:solidFill>
              </a:rPr>
              <a:t> (</a:t>
            </a:r>
            <a:r>
              <a:rPr lang="es-MX" dirty="0" err="1">
                <a:solidFill>
                  <a:schemeClr val="bg1"/>
                </a:solidFill>
              </a:rPr>
              <a:t>Sklearn</a:t>
            </a:r>
            <a:r>
              <a:rPr lang="es-MX" dirty="0">
                <a:solidFill>
                  <a:schemeClr val="bg1"/>
                </a:solidFill>
              </a:rPr>
              <a:t>) es la biblioteca más útil y sólida para el aprendizaje automático en Python. </a:t>
            </a:r>
          </a:p>
          <a:p>
            <a:pPr marL="0" lvl="0" indent="0" algn="just">
              <a:spcBef>
                <a:spcPts val="0"/>
              </a:spcBef>
              <a:buSzPts val="1800"/>
            </a:pPr>
            <a:r>
              <a:rPr lang="es-MX" dirty="0">
                <a:solidFill>
                  <a:schemeClr val="bg1"/>
                </a:solidFill>
              </a:rPr>
              <a:t>Proporciona una selección de herramientas eficientes para el aprendizaje automático y el modelado estadístico, incluida la clasificación, la regresión, el agrupamiento y la reducción de la dimensionalidad a través de una interfaz de consistencia en Python. </a:t>
            </a:r>
          </a:p>
          <a:p>
            <a:pPr marL="0" lvl="0" indent="0" algn="just">
              <a:spcBef>
                <a:spcPts val="0"/>
              </a:spcBef>
              <a:buSzPts val="1800"/>
            </a:pPr>
            <a:r>
              <a:rPr lang="es-MX" dirty="0">
                <a:solidFill>
                  <a:schemeClr val="bg1"/>
                </a:solidFill>
              </a:rPr>
              <a:t>Esta biblioteca, que está escrita en gran parte en Python, se basa en </a:t>
            </a:r>
            <a:r>
              <a:rPr lang="es-MX" dirty="0" err="1">
                <a:solidFill>
                  <a:schemeClr val="bg1"/>
                </a:solidFill>
              </a:rPr>
              <a:t>NumPy</a:t>
            </a:r>
            <a:r>
              <a:rPr lang="es-MX" dirty="0">
                <a:solidFill>
                  <a:schemeClr val="bg1"/>
                </a:solidFill>
              </a:rPr>
              <a:t>, </a:t>
            </a:r>
            <a:r>
              <a:rPr lang="es-MX" dirty="0" err="1">
                <a:solidFill>
                  <a:schemeClr val="bg1"/>
                </a:solidFill>
              </a:rPr>
              <a:t>SciPy</a:t>
            </a:r>
            <a:r>
              <a:rPr lang="es-MX" dirty="0">
                <a:solidFill>
                  <a:schemeClr val="bg1"/>
                </a:solidFill>
              </a:rPr>
              <a:t> y </a:t>
            </a:r>
            <a:r>
              <a:rPr lang="es-MX" dirty="0" err="1">
                <a:solidFill>
                  <a:schemeClr val="bg1"/>
                </a:solidFill>
              </a:rPr>
              <a:t>Matplotlib</a:t>
            </a:r>
            <a:r>
              <a:rPr lang="es-MX" dirty="0">
                <a:solidFill>
                  <a:schemeClr val="bg1"/>
                </a:solidFill>
              </a:rPr>
              <a:t>.</a:t>
            </a:r>
          </a:p>
          <a:p>
            <a:pPr marL="0" lvl="0" indent="0" algn="just">
              <a:spcBef>
                <a:spcPts val="0"/>
              </a:spcBef>
              <a:buSzPts val="1800"/>
            </a:pPr>
            <a:endParaRPr lang="es-MX" dirty="0">
              <a:solidFill>
                <a:schemeClr val="bg1"/>
              </a:solidFill>
            </a:endParaRPr>
          </a:p>
          <a:p>
            <a:pPr marL="0" lvl="0" indent="0" algn="just">
              <a:spcBef>
                <a:spcPts val="0"/>
              </a:spcBef>
              <a:buSzPts val="1800"/>
            </a:pPr>
            <a:r>
              <a:rPr lang="es-MX" dirty="0">
                <a:solidFill>
                  <a:schemeClr val="bg1"/>
                </a:solidFill>
              </a:rPr>
              <a:t>Se puede instalar mediante consola con el comando:</a:t>
            </a:r>
          </a:p>
          <a:p>
            <a:pPr marL="0" lvl="0" indent="0" algn="just">
              <a:spcBef>
                <a:spcPts val="0"/>
              </a:spcBef>
              <a:buSzPts val="1800"/>
            </a:pPr>
            <a:r>
              <a:rPr lang="es-CO" dirty="0" err="1">
                <a:solidFill>
                  <a:schemeClr val="bg1"/>
                </a:solidFill>
              </a:rPr>
              <a:t>pip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install</a:t>
            </a:r>
            <a:r>
              <a:rPr lang="es-CO" dirty="0">
                <a:solidFill>
                  <a:schemeClr val="bg1"/>
                </a:solidFill>
              </a:rPr>
              <a:t> -U </a:t>
            </a:r>
            <a:r>
              <a:rPr lang="es-CO" dirty="0" err="1">
                <a:solidFill>
                  <a:schemeClr val="bg1"/>
                </a:solidFill>
              </a:rPr>
              <a:t>scikit-learn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8310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7137</TotalTime>
  <Words>505</Words>
  <Application>Microsoft Office PowerPoint</Application>
  <PresentationFormat>Panorámica</PresentationFormat>
  <Paragraphs>37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Arial Narrow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Nicolás Arteaga Hernández</dc:creator>
  <cp:lastModifiedBy>manuel botero</cp:lastModifiedBy>
  <cp:revision>15</cp:revision>
  <dcterms:created xsi:type="dcterms:W3CDTF">2022-02-01T21:22:47Z</dcterms:created>
  <dcterms:modified xsi:type="dcterms:W3CDTF">2022-07-17T23:58:22Z</dcterms:modified>
</cp:coreProperties>
</file>